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2"/>
  </p:notesMasterIdLst>
  <p:sldIdLst>
    <p:sldId id="282" r:id="rId6"/>
    <p:sldId id="283" r:id="rId7"/>
    <p:sldId id="284" r:id="rId8"/>
    <p:sldId id="285" r:id="rId9"/>
    <p:sldId id="265" r:id="rId10"/>
    <p:sldId id="286" r:id="rId11"/>
    <p:sldId id="263" r:id="rId12"/>
    <p:sldId id="256" r:id="rId13"/>
    <p:sldId id="258" r:id="rId14"/>
    <p:sldId id="257" r:id="rId15"/>
    <p:sldId id="259" r:id="rId16"/>
    <p:sldId id="260" r:id="rId17"/>
    <p:sldId id="261" r:id="rId18"/>
    <p:sldId id="262" r:id="rId19"/>
    <p:sldId id="277" r:id="rId20"/>
    <p:sldId id="287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2DF876-7C7D-46CA-B30E-A4220A966EC1}" v="19" dt="2021-11-26T11:23:13.8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df9f46e9-7760-4f6a-814f-9e8180d7b46a" providerId="ADAL" clId="{192DF876-7C7D-46CA-B30E-A4220A966EC1}"/>
    <pc:docChg chg="undo custSel addSld delSld modSld sldOrd">
      <pc:chgData name="Thomas Noordeloos" userId="df9f46e9-7760-4f6a-814f-9e8180d7b46a" providerId="ADAL" clId="{192DF876-7C7D-46CA-B30E-A4220A966EC1}" dt="2021-11-26T11:50:10.963" v="444" actId="20577"/>
      <pc:docMkLst>
        <pc:docMk/>
      </pc:docMkLst>
      <pc:sldChg chg="modSp mod">
        <pc:chgData name="Thomas Noordeloos" userId="df9f46e9-7760-4f6a-814f-9e8180d7b46a" providerId="ADAL" clId="{192DF876-7C7D-46CA-B30E-A4220A966EC1}" dt="2021-11-25T12:39:16.034" v="38" actId="1076"/>
        <pc:sldMkLst>
          <pc:docMk/>
          <pc:sldMk cId="2920639421" sldId="257"/>
        </pc:sldMkLst>
        <pc:picChg chg="mod">
          <ac:chgData name="Thomas Noordeloos" userId="df9f46e9-7760-4f6a-814f-9e8180d7b46a" providerId="ADAL" clId="{192DF876-7C7D-46CA-B30E-A4220A966EC1}" dt="2021-11-25T12:39:16.034" v="38" actId="1076"/>
          <ac:picMkLst>
            <pc:docMk/>
            <pc:sldMk cId="2920639421" sldId="257"/>
            <ac:picMk id="4" creationId="{00000000-0000-0000-0000-000000000000}"/>
          </ac:picMkLst>
        </pc:picChg>
      </pc:sldChg>
      <pc:sldChg chg="addSp delSp modSp mod">
        <pc:chgData name="Thomas Noordeloos" userId="df9f46e9-7760-4f6a-814f-9e8180d7b46a" providerId="ADAL" clId="{192DF876-7C7D-46CA-B30E-A4220A966EC1}" dt="2021-11-25T12:37:37.994" v="25" actId="1076"/>
        <pc:sldMkLst>
          <pc:docMk/>
          <pc:sldMk cId="1944464343" sldId="258"/>
        </pc:sldMkLst>
        <pc:picChg chg="add mod">
          <ac:chgData name="Thomas Noordeloos" userId="df9f46e9-7760-4f6a-814f-9e8180d7b46a" providerId="ADAL" clId="{192DF876-7C7D-46CA-B30E-A4220A966EC1}" dt="2021-11-25T12:37:37.994" v="25" actId="1076"/>
          <ac:picMkLst>
            <pc:docMk/>
            <pc:sldMk cId="1944464343" sldId="258"/>
            <ac:picMk id="3" creationId="{E471CF9A-22CA-4DF7-9C16-88720613E61D}"/>
          </ac:picMkLst>
        </pc:picChg>
        <pc:picChg chg="del">
          <ac:chgData name="Thomas Noordeloos" userId="df9f46e9-7760-4f6a-814f-9e8180d7b46a" providerId="ADAL" clId="{192DF876-7C7D-46CA-B30E-A4220A966EC1}" dt="2021-11-25T12:36:37.544" v="21" actId="478"/>
          <ac:picMkLst>
            <pc:docMk/>
            <pc:sldMk cId="1944464343" sldId="258"/>
            <ac:picMk id="4" creationId="{00000000-0000-0000-0000-000000000000}"/>
          </ac:picMkLst>
        </pc:picChg>
      </pc:sldChg>
      <pc:sldChg chg="delSp modSp mod">
        <pc:chgData name="Thomas Noordeloos" userId="df9f46e9-7760-4f6a-814f-9e8180d7b46a" providerId="ADAL" clId="{192DF876-7C7D-46CA-B30E-A4220A966EC1}" dt="2021-11-25T12:39:07.611" v="37" actId="478"/>
        <pc:sldMkLst>
          <pc:docMk/>
          <pc:sldMk cId="3295226684" sldId="259"/>
        </pc:sldMkLst>
        <pc:picChg chg="del mod">
          <ac:chgData name="Thomas Noordeloos" userId="df9f46e9-7760-4f6a-814f-9e8180d7b46a" providerId="ADAL" clId="{192DF876-7C7D-46CA-B30E-A4220A966EC1}" dt="2021-11-25T12:39:07.611" v="37" actId="478"/>
          <ac:picMkLst>
            <pc:docMk/>
            <pc:sldMk cId="3295226684" sldId="259"/>
            <ac:picMk id="4" creationId="{00000000-0000-0000-0000-000000000000}"/>
          </ac:picMkLst>
        </pc:picChg>
      </pc:sldChg>
      <pc:sldChg chg="delSp mod">
        <pc:chgData name="Thomas Noordeloos" userId="df9f46e9-7760-4f6a-814f-9e8180d7b46a" providerId="ADAL" clId="{192DF876-7C7D-46CA-B30E-A4220A966EC1}" dt="2021-11-25T12:39:25.931" v="39" actId="478"/>
        <pc:sldMkLst>
          <pc:docMk/>
          <pc:sldMk cId="1419366044" sldId="260"/>
        </pc:sldMkLst>
        <pc:picChg chg="del">
          <ac:chgData name="Thomas Noordeloos" userId="df9f46e9-7760-4f6a-814f-9e8180d7b46a" providerId="ADAL" clId="{192DF876-7C7D-46CA-B30E-A4220A966EC1}" dt="2021-11-25T12:39:25.931" v="39" actId="478"/>
          <ac:picMkLst>
            <pc:docMk/>
            <pc:sldMk cId="1419366044" sldId="260"/>
            <ac:picMk id="4" creationId="{00000000-0000-0000-0000-000000000000}"/>
          </ac:picMkLst>
        </pc:picChg>
      </pc:sldChg>
      <pc:sldChg chg="addSp delSp modSp mod">
        <pc:chgData name="Thomas Noordeloos" userId="df9f46e9-7760-4f6a-814f-9e8180d7b46a" providerId="ADAL" clId="{192DF876-7C7D-46CA-B30E-A4220A966EC1}" dt="2021-11-25T12:39:03.086" v="36" actId="478"/>
        <pc:sldMkLst>
          <pc:docMk/>
          <pc:sldMk cId="3666515311" sldId="261"/>
        </pc:sldMkLst>
        <pc:picChg chg="del">
          <ac:chgData name="Thomas Noordeloos" userId="df9f46e9-7760-4f6a-814f-9e8180d7b46a" providerId="ADAL" clId="{192DF876-7C7D-46CA-B30E-A4220A966EC1}" dt="2021-11-25T12:39:00.163" v="34" actId="478"/>
          <ac:picMkLst>
            <pc:docMk/>
            <pc:sldMk cId="3666515311" sldId="261"/>
            <ac:picMk id="4" creationId="{00000000-0000-0000-0000-000000000000}"/>
          </ac:picMkLst>
        </pc:picChg>
        <pc:picChg chg="add del mod">
          <ac:chgData name="Thomas Noordeloos" userId="df9f46e9-7760-4f6a-814f-9e8180d7b46a" providerId="ADAL" clId="{192DF876-7C7D-46CA-B30E-A4220A966EC1}" dt="2021-11-25T12:39:03.086" v="36" actId="478"/>
          <ac:picMkLst>
            <pc:docMk/>
            <pc:sldMk cId="3666515311" sldId="261"/>
            <ac:picMk id="12" creationId="{BFF1BBE0-CA38-4B13-A4DC-CEE3737D3E1C}"/>
          </ac:picMkLst>
        </pc:picChg>
      </pc:sldChg>
      <pc:sldChg chg="delSp mod">
        <pc:chgData name="Thomas Noordeloos" userId="df9f46e9-7760-4f6a-814f-9e8180d7b46a" providerId="ADAL" clId="{192DF876-7C7D-46CA-B30E-A4220A966EC1}" dt="2021-11-25T12:40:25.348" v="42" actId="478"/>
        <pc:sldMkLst>
          <pc:docMk/>
          <pc:sldMk cId="268713742" sldId="262"/>
        </pc:sldMkLst>
        <pc:picChg chg="del">
          <ac:chgData name="Thomas Noordeloos" userId="df9f46e9-7760-4f6a-814f-9e8180d7b46a" providerId="ADAL" clId="{192DF876-7C7D-46CA-B30E-A4220A966EC1}" dt="2021-11-25T12:40:25.348" v="42" actId="478"/>
          <ac:picMkLst>
            <pc:docMk/>
            <pc:sldMk cId="268713742" sldId="262"/>
            <ac:picMk id="4" creationId="{00000000-0000-0000-0000-000000000000}"/>
          </ac:picMkLst>
        </pc:picChg>
      </pc:sldChg>
      <pc:sldChg chg="modSp mod ord">
        <pc:chgData name="Thomas Noordeloos" userId="df9f46e9-7760-4f6a-814f-9e8180d7b46a" providerId="ADAL" clId="{192DF876-7C7D-46CA-B30E-A4220A966EC1}" dt="2021-11-26T11:17:31.404" v="56"/>
        <pc:sldMkLst>
          <pc:docMk/>
          <pc:sldMk cId="985824800" sldId="263"/>
        </pc:sldMkLst>
        <pc:spChg chg="mod">
          <ac:chgData name="Thomas Noordeloos" userId="df9f46e9-7760-4f6a-814f-9e8180d7b46a" providerId="ADAL" clId="{192DF876-7C7D-46CA-B30E-A4220A966EC1}" dt="2021-11-25T12:36:17.330" v="20" actId="20577"/>
          <ac:spMkLst>
            <pc:docMk/>
            <pc:sldMk cId="985824800" sldId="263"/>
            <ac:spMk id="2" creationId="{7BBBF6B2-E3FF-4107-AD4E-B6EB634405B5}"/>
          </ac:spMkLst>
        </pc:spChg>
      </pc:sldChg>
      <pc:sldChg chg="addSp delSp modSp del mod">
        <pc:chgData name="Thomas Noordeloos" userId="df9f46e9-7760-4f6a-814f-9e8180d7b46a" providerId="ADAL" clId="{192DF876-7C7D-46CA-B30E-A4220A966EC1}" dt="2021-11-26T11:18:44.936" v="65" actId="1076"/>
        <pc:sldMkLst>
          <pc:docMk/>
          <pc:sldMk cId="1615774608" sldId="265"/>
        </pc:sldMkLst>
        <pc:spChg chg="mod">
          <ac:chgData name="Thomas Noordeloos" userId="df9f46e9-7760-4f6a-814f-9e8180d7b46a" providerId="ADAL" clId="{192DF876-7C7D-46CA-B30E-A4220A966EC1}" dt="2021-11-26T11:18:44.936" v="65" actId="1076"/>
          <ac:spMkLst>
            <pc:docMk/>
            <pc:sldMk cId="1615774608" sldId="265"/>
            <ac:spMk id="3" creationId="{00000000-0000-0000-0000-000000000000}"/>
          </ac:spMkLst>
        </pc:spChg>
        <pc:spChg chg="add mod">
          <ac:chgData name="Thomas Noordeloos" userId="df9f46e9-7760-4f6a-814f-9e8180d7b46a" providerId="ADAL" clId="{192DF876-7C7D-46CA-B30E-A4220A966EC1}" dt="2021-11-26T11:18:39.433" v="64"/>
          <ac:spMkLst>
            <pc:docMk/>
            <pc:sldMk cId="1615774608" sldId="265"/>
            <ac:spMk id="7" creationId="{6BDA7027-E091-4CCC-A5B5-4ED01262245F}"/>
          </ac:spMkLst>
        </pc:spChg>
        <pc:spChg chg="add del mod">
          <ac:chgData name="Thomas Noordeloos" userId="df9f46e9-7760-4f6a-814f-9e8180d7b46a" providerId="ADAL" clId="{192DF876-7C7D-46CA-B30E-A4220A966EC1}" dt="2021-11-26T11:18:04.019" v="61"/>
          <ac:spMkLst>
            <pc:docMk/>
            <pc:sldMk cId="1615774608" sldId="265"/>
            <ac:spMk id="7" creationId="{8EE3F545-E24E-4AAF-87B5-29EC14BBCE30}"/>
          </ac:spMkLst>
        </pc:spChg>
      </pc:sldChg>
      <pc:sldChg chg="delSp modSp mod">
        <pc:chgData name="Thomas Noordeloos" userId="df9f46e9-7760-4f6a-814f-9e8180d7b46a" providerId="ADAL" clId="{192DF876-7C7D-46CA-B30E-A4220A966EC1}" dt="2021-11-25T12:40:21.330" v="41" actId="478"/>
        <pc:sldMkLst>
          <pc:docMk/>
          <pc:sldMk cId="2880722028" sldId="277"/>
        </pc:sldMkLst>
        <pc:picChg chg="del">
          <ac:chgData name="Thomas Noordeloos" userId="df9f46e9-7760-4f6a-814f-9e8180d7b46a" providerId="ADAL" clId="{192DF876-7C7D-46CA-B30E-A4220A966EC1}" dt="2021-11-25T12:40:21.330" v="41" actId="478"/>
          <ac:picMkLst>
            <pc:docMk/>
            <pc:sldMk cId="2880722028" sldId="277"/>
            <ac:picMk id="4" creationId="{00000000-0000-0000-0000-000000000000}"/>
          </ac:picMkLst>
        </pc:picChg>
        <pc:picChg chg="mod">
          <ac:chgData name="Thomas Noordeloos" userId="df9f46e9-7760-4f6a-814f-9e8180d7b46a" providerId="ADAL" clId="{192DF876-7C7D-46CA-B30E-A4220A966EC1}" dt="2021-11-25T12:40:07.174" v="40" actId="1076"/>
          <ac:picMkLst>
            <pc:docMk/>
            <pc:sldMk cId="2880722028" sldId="277"/>
            <ac:picMk id="12" creationId="{00000000-0000-0000-0000-000000000000}"/>
          </ac:picMkLst>
        </pc:picChg>
      </pc:sldChg>
      <pc:sldChg chg="modSp mod">
        <pc:chgData name="Thomas Noordeloos" userId="df9f46e9-7760-4f6a-814f-9e8180d7b46a" providerId="ADAL" clId="{192DF876-7C7D-46CA-B30E-A4220A966EC1}" dt="2021-11-26T11:50:10.963" v="444" actId="20577"/>
        <pc:sldMkLst>
          <pc:docMk/>
          <pc:sldMk cId="2083359326" sldId="282"/>
        </pc:sldMkLst>
        <pc:spChg chg="mod">
          <ac:chgData name="Thomas Noordeloos" userId="df9f46e9-7760-4f6a-814f-9e8180d7b46a" providerId="ADAL" clId="{192DF876-7C7D-46CA-B30E-A4220A966EC1}" dt="2021-11-26T11:50:10.963" v="444" actId="20577"/>
          <ac:spMkLst>
            <pc:docMk/>
            <pc:sldMk cId="2083359326" sldId="282"/>
            <ac:spMk id="10" creationId="{B5E90D55-298E-4509-878D-C4E228CD5F8E}"/>
          </ac:spMkLst>
        </pc:spChg>
        <pc:graphicFrameChg chg="mod modGraphic">
          <ac:chgData name="Thomas Noordeloos" userId="df9f46e9-7760-4f6a-814f-9e8180d7b46a" providerId="ADAL" clId="{192DF876-7C7D-46CA-B30E-A4220A966EC1}" dt="2021-11-25T12:21:33.041" v="3" actId="108"/>
          <ac:graphicFrameMkLst>
            <pc:docMk/>
            <pc:sldMk cId="2083359326" sldId="282"/>
            <ac:graphicFrameMk id="11" creationId="{3B013591-C311-4B43-9976-B192921C3C18}"/>
          </ac:graphicFrameMkLst>
        </pc:graphicFrameChg>
      </pc:sldChg>
      <pc:sldChg chg="modSp mod">
        <pc:chgData name="Thomas Noordeloos" userId="df9f46e9-7760-4f6a-814f-9e8180d7b46a" providerId="ADAL" clId="{192DF876-7C7D-46CA-B30E-A4220A966EC1}" dt="2021-11-25T12:36:03.818" v="8" actId="20577"/>
        <pc:sldMkLst>
          <pc:docMk/>
          <pc:sldMk cId="3117237768" sldId="283"/>
        </pc:sldMkLst>
        <pc:spChg chg="mod">
          <ac:chgData name="Thomas Noordeloos" userId="df9f46e9-7760-4f6a-814f-9e8180d7b46a" providerId="ADAL" clId="{192DF876-7C7D-46CA-B30E-A4220A966EC1}" dt="2021-11-25T12:36:03.818" v="8" actId="20577"/>
          <ac:spMkLst>
            <pc:docMk/>
            <pc:sldMk cId="3117237768" sldId="283"/>
            <ac:spMk id="2" creationId="{7BBBF6B2-E3FF-4107-AD4E-B6EB634405B5}"/>
          </ac:spMkLst>
        </pc:spChg>
      </pc:sldChg>
      <pc:sldChg chg="modSp mod">
        <pc:chgData name="Thomas Noordeloos" userId="df9f46e9-7760-4f6a-814f-9e8180d7b46a" providerId="ADAL" clId="{192DF876-7C7D-46CA-B30E-A4220A966EC1}" dt="2021-11-25T12:36:07.986" v="12" actId="20577"/>
        <pc:sldMkLst>
          <pc:docMk/>
          <pc:sldMk cId="1174575340" sldId="284"/>
        </pc:sldMkLst>
        <pc:spChg chg="mod">
          <ac:chgData name="Thomas Noordeloos" userId="df9f46e9-7760-4f6a-814f-9e8180d7b46a" providerId="ADAL" clId="{192DF876-7C7D-46CA-B30E-A4220A966EC1}" dt="2021-11-25T12:36:07.986" v="12" actId="20577"/>
          <ac:spMkLst>
            <pc:docMk/>
            <pc:sldMk cId="1174575340" sldId="284"/>
            <ac:spMk id="2" creationId="{7BBBF6B2-E3FF-4107-AD4E-B6EB634405B5}"/>
          </ac:spMkLst>
        </pc:spChg>
      </pc:sldChg>
      <pc:sldChg chg="delSp modSp mod">
        <pc:chgData name="Thomas Noordeloos" userId="df9f46e9-7760-4f6a-814f-9e8180d7b46a" providerId="ADAL" clId="{192DF876-7C7D-46CA-B30E-A4220A966EC1}" dt="2021-11-26T11:18:16.583" v="63"/>
        <pc:sldMkLst>
          <pc:docMk/>
          <pc:sldMk cId="1203551329" sldId="285"/>
        </pc:sldMkLst>
        <pc:spChg chg="mod">
          <ac:chgData name="Thomas Noordeloos" userId="df9f46e9-7760-4f6a-814f-9e8180d7b46a" providerId="ADAL" clId="{192DF876-7C7D-46CA-B30E-A4220A966EC1}" dt="2021-11-25T12:36:12.950" v="16" actId="20577"/>
          <ac:spMkLst>
            <pc:docMk/>
            <pc:sldMk cId="1203551329" sldId="285"/>
            <ac:spMk id="2" creationId="{7BBBF6B2-E3FF-4107-AD4E-B6EB634405B5}"/>
          </ac:spMkLst>
        </pc:spChg>
        <pc:spChg chg="del mod">
          <ac:chgData name="Thomas Noordeloos" userId="df9f46e9-7760-4f6a-814f-9e8180d7b46a" providerId="ADAL" clId="{192DF876-7C7D-46CA-B30E-A4220A966EC1}" dt="2021-11-26T11:18:16.583" v="63"/>
          <ac:spMkLst>
            <pc:docMk/>
            <pc:sldMk cId="1203551329" sldId="285"/>
            <ac:spMk id="13" creationId="{AA42244D-C7F4-4753-AFF8-683FA5EB8F11}"/>
          </ac:spMkLst>
        </pc:spChg>
      </pc:sldChg>
      <pc:sldChg chg="addSp modSp add mod">
        <pc:chgData name="Thomas Noordeloos" userId="df9f46e9-7760-4f6a-814f-9e8180d7b46a" providerId="ADAL" clId="{192DF876-7C7D-46CA-B30E-A4220A966EC1}" dt="2021-11-26T11:24:27.893" v="375" actId="20577"/>
        <pc:sldMkLst>
          <pc:docMk/>
          <pc:sldMk cId="2564263001" sldId="287"/>
        </pc:sldMkLst>
        <pc:spChg chg="mod">
          <ac:chgData name="Thomas Noordeloos" userId="df9f46e9-7760-4f6a-814f-9e8180d7b46a" providerId="ADAL" clId="{192DF876-7C7D-46CA-B30E-A4220A966EC1}" dt="2021-11-26T11:21:23.557" v="91" actId="120"/>
          <ac:spMkLst>
            <pc:docMk/>
            <pc:sldMk cId="2564263001" sldId="287"/>
            <ac:spMk id="2" creationId="{00000000-0000-0000-0000-000000000000}"/>
          </ac:spMkLst>
        </pc:spChg>
        <pc:spChg chg="add mod">
          <ac:chgData name="Thomas Noordeloos" userId="df9f46e9-7760-4f6a-814f-9e8180d7b46a" providerId="ADAL" clId="{192DF876-7C7D-46CA-B30E-A4220A966EC1}" dt="2021-11-26T11:23:04.095" v="187" actId="12"/>
          <ac:spMkLst>
            <pc:docMk/>
            <pc:sldMk cId="2564263001" sldId="287"/>
            <ac:spMk id="4" creationId="{00E74E68-52AB-40E8-B339-F2EB9FED0D1F}"/>
          </ac:spMkLst>
        </pc:spChg>
        <pc:spChg chg="add mod">
          <ac:chgData name="Thomas Noordeloos" userId="df9f46e9-7760-4f6a-814f-9e8180d7b46a" providerId="ADAL" clId="{192DF876-7C7D-46CA-B30E-A4220A966EC1}" dt="2021-11-26T11:24:27.893" v="375" actId="20577"/>
          <ac:spMkLst>
            <pc:docMk/>
            <pc:sldMk cId="2564263001" sldId="287"/>
            <ac:spMk id="5" creationId="{EEEDD5E5-C34B-4481-8E41-79F481470299}"/>
          </ac:spMkLst>
        </pc:spChg>
        <pc:picChg chg="mod">
          <ac:chgData name="Thomas Noordeloos" userId="df9f46e9-7760-4f6a-814f-9e8180d7b46a" providerId="ADAL" clId="{192DF876-7C7D-46CA-B30E-A4220A966EC1}" dt="2021-11-26T11:23:08.852" v="188" actId="1076"/>
          <ac:picMkLst>
            <pc:docMk/>
            <pc:sldMk cId="2564263001" sldId="287"/>
            <ac:picMk id="3" creationId="{E471CF9A-22CA-4DF7-9C16-88720613E61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43D59-3793-43F6-83BD-EE7371CF9AE7}" type="datetimeFigureOut">
              <a:rPr lang="nl-NL" smtClean="0"/>
              <a:t>26-11-2021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68E64-A792-452E-8D7D-F9E23E37CD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4076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dirty="0"/>
              <a:t>Eerst:</a:t>
            </a:r>
          </a:p>
          <a:p>
            <a:r>
              <a:rPr lang="nl-NL" sz="1200" dirty="0"/>
              <a:t>De </a:t>
            </a:r>
            <a:r>
              <a:rPr lang="nl-NL" sz="1200" b="1" dirty="0"/>
              <a:t>jobs</a:t>
            </a:r>
            <a:r>
              <a:rPr lang="nl-NL" sz="1200" dirty="0"/>
              <a:t> zijn de </a:t>
            </a:r>
            <a:r>
              <a:rPr lang="nl-NL" sz="1200" b="1" dirty="0"/>
              <a:t>taken</a:t>
            </a:r>
            <a:r>
              <a:rPr lang="nl-NL" sz="1200" dirty="0"/>
              <a:t> die moeten worden gedaan, </a:t>
            </a:r>
            <a:r>
              <a:rPr lang="nl-NL" sz="1200" b="1" dirty="0"/>
              <a:t>problemen</a:t>
            </a:r>
            <a:r>
              <a:rPr lang="nl-NL" sz="1200" dirty="0"/>
              <a:t> die moeten worden opgelost of </a:t>
            </a:r>
            <a:r>
              <a:rPr lang="nl-NL" sz="1200" b="1" dirty="0"/>
              <a:t>behoeften</a:t>
            </a:r>
            <a:r>
              <a:rPr lang="nl-NL" sz="1200" dirty="0"/>
              <a:t> die moeten worden vervuld. Het kunnen meerdere jobs zijn en niet alle jobs hoeven even belangrijk te zijn</a:t>
            </a:r>
          </a:p>
          <a:p>
            <a:r>
              <a:rPr lang="nl-NL" sz="1200" dirty="0"/>
              <a:t>De </a:t>
            </a:r>
            <a:r>
              <a:rPr lang="nl-NL" sz="1200" b="1" dirty="0" err="1"/>
              <a:t>pain</a:t>
            </a:r>
            <a:r>
              <a:rPr lang="nl-NL" sz="1200" dirty="0"/>
              <a:t> zijn de onplezierige neveneffecten of bijkomstigheden zoals kosten, negatieve emoties of risico’s. (ook hier niet alles is even belangrijk)</a:t>
            </a:r>
          </a:p>
          <a:p>
            <a:r>
              <a:rPr lang="nl-NL" sz="1200" dirty="0"/>
              <a:t>De </a:t>
            </a:r>
            <a:r>
              <a:rPr lang="nl-NL" sz="1200" b="1" dirty="0" err="1"/>
              <a:t>gain</a:t>
            </a:r>
            <a:r>
              <a:rPr lang="nl-NL" sz="1200" dirty="0"/>
              <a:t> is de uitkomst die klant wil, verwacht of verrast door zou zijn. Denk hierbij aan kosten besparing, positieve emotie, gebruiksgemak, sociale status enz. (ook hierbij zit een waarderingselement)</a:t>
            </a:r>
          </a:p>
          <a:p>
            <a:endParaRPr lang="nl-NL" sz="1200" dirty="0"/>
          </a:p>
          <a:p>
            <a:r>
              <a:rPr lang="nl-NL" sz="1200" dirty="0"/>
              <a:t>Daarna:</a:t>
            </a:r>
          </a:p>
          <a:p>
            <a:r>
              <a:rPr lang="nl-NL" sz="1200" dirty="0"/>
              <a:t>Hoe past jouw product/dienst</a:t>
            </a:r>
            <a:r>
              <a:rPr lang="nl-NL" sz="1200" baseline="0" dirty="0"/>
              <a:t> bij de behoefte van de klant. Wat is jouw toegevoegde waarde? Wat is jouw ‘Waarde Propositie’.</a:t>
            </a:r>
          </a:p>
          <a:p>
            <a:endParaRPr lang="nl-NL" sz="1200" baseline="0" dirty="0"/>
          </a:p>
          <a:p>
            <a:r>
              <a:rPr lang="nl-NL" sz="1200" dirty="0"/>
              <a:t>https://robertvaneekhout.nl/2018/06/het-value-proposition-canvas-ontwerp-de-perfecte-waardepropositie</a:t>
            </a:r>
            <a:r>
              <a:rPr lang="nl-NL" sz="1200" baseline="0" dirty="0"/>
              <a:t> </a:t>
            </a:r>
            <a:endParaRPr lang="nl-NL" sz="12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33E2A-6AD7-4C02-A0BB-956F932592C2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8467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https://strategyzer.com/academy/course/business-models-that-work-and-value-propositions-that-sell/1/1/2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3893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https://strategyzer.com/academy/course/business-models-that-work-and-value-propositions-that-sell/1/1/2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0223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https://strategyzer.com/academy/course/business-models-that-work-and-value-propositions-that-sell/1/1/2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8431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https://strategyzer.com/academy/course/business-models-that-work-and-value-propositions-that-sell/1/1/2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nl-NL" smtClean="0"/>
              <a:pPr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5835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https://strategyzer.com/academy/course/business-models-that-work-and-value-propositions-that-sell/1/1/2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nl-NL" smtClean="0"/>
              <a:pPr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2523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https://strategyzer.com/academy/course/business-models-that-work-and-value-propositions-that-sell/1/1/2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nl-NL" smtClean="0"/>
              <a:pPr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55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23572F-6CAB-443D-8BB5-2F1227E42A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DEB2140-52C8-4026-A19B-7653294995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B189C9F-6F47-434E-AD4B-15AED8AC1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BD8D-5BBE-4956-AEE7-808D1E8B37B4}" type="datetimeFigureOut">
              <a:rPr lang="nl-NL" smtClean="0"/>
              <a:t>26-11-2021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FCC1385-0528-4F56-8EB1-A2EFCAA5A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0E3E79-04D9-4038-88F2-4119BDD2A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A21-E88C-421D-901E-17EDF6A7EA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1248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78C3A5-4477-4D62-8F55-A5C579516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34D8D1C-567D-4E57-8F04-ADC9D69C02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71E53E-7D86-475B-9345-D46905B25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BD8D-5BBE-4956-AEE7-808D1E8B37B4}" type="datetimeFigureOut">
              <a:rPr lang="nl-NL" smtClean="0"/>
              <a:t>26-11-2021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C07C9B0-F157-44E1-97D0-86CC55D20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B53BBE2-DACB-4CCF-AE29-2B0EB5A5B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A21-E88C-421D-901E-17EDF6A7EA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4347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A57790A-E72C-4253-BB90-DDBB4A1324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7BEFCF4-EF48-4BD7-AABF-401DF67735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A28AA7F-960E-4CCA-BADB-4D40B38D7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BD8D-5BBE-4956-AEE7-808D1E8B37B4}" type="datetimeFigureOut">
              <a:rPr lang="nl-NL" smtClean="0"/>
              <a:t>26-11-2021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E72BD2-E0C0-43ED-B00A-17AD725AB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5BA2294-28C1-42C5-A9CC-6967A234A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A21-E88C-421D-901E-17EDF6A7EA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934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26-11-2021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69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26-11-2021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131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26-11-2021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1824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5144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0985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755FE1-F3BE-46C4-8EF7-5CB3A4599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DE4D9F0-1916-4BA4-B7BC-080A8C184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0CC2D5C-026F-41DA-80E0-021B71D18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BD8D-5BBE-4956-AEE7-808D1E8B37B4}" type="datetimeFigureOut">
              <a:rPr lang="nl-NL" smtClean="0"/>
              <a:t>26-11-2021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9E9C77F-FC5A-49C4-9200-DE9087DE6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C70626B-F0AD-41F8-98AE-FFE4B5278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A21-E88C-421D-901E-17EDF6A7EA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8828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A340A7-46B6-4644-BE05-BCD055839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B1EC3F1-E67E-4E0F-9F51-5EDF6630D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84B95E4-8329-4830-9DF7-5E2BEBC78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BD8D-5BBE-4956-AEE7-808D1E8B37B4}" type="datetimeFigureOut">
              <a:rPr lang="nl-NL" smtClean="0"/>
              <a:t>26-11-2021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4BD4699-0EF0-4B20-9143-6FD606A23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6E67C73-48C0-4750-9B3D-5583CFBCB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A21-E88C-421D-901E-17EDF6A7EA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2590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B2DF33-7C83-4CD9-AFB5-B857D01BD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A269B1-96DF-4EDD-A960-489760CA08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49A82F7-8A92-465A-8075-F5A039B0B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1C33E14-79D5-47C6-834E-F2FCF72C6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BD8D-5BBE-4956-AEE7-808D1E8B37B4}" type="datetimeFigureOut">
              <a:rPr lang="nl-NL" smtClean="0"/>
              <a:t>26-11-2021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6214B55-4A67-461E-812D-8A6228750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DBCD796-8F53-41EA-8989-4534A3910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A21-E88C-421D-901E-17EDF6A7EA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0758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5F29AA-4E66-4483-B995-4B08A9D6D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6570811-FBCA-4C77-96CF-A0999E85A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D6CF7FD-193E-4521-8B66-04FC4BDEA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7F5AA13-1526-4B19-97E2-172F318688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F0D0830-03C9-45CA-AE8E-ABD8BE408D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F563623-2CF4-489B-A978-4BF544F55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BD8D-5BBE-4956-AEE7-808D1E8B37B4}" type="datetimeFigureOut">
              <a:rPr lang="nl-NL" smtClean="0"/>
              <a:t>26-11-2021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AAAF558-E0BE-4A33-85D8-F3008B5B8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CAE3E8A-F6CA-45C8-A0D6-88BFD2D8B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A21-E88C-421D-901E-17EDF6A7EA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7575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D78A98-800B-4A6E-98BB-0489EEE60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AA879A3-5863-4569-810C-2BA42EB6F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BD8D-5BBE-4956-AEE7-808D1E8B37B4}" type="datetimeFigureOut">
              <a:rPr lang="nl-NL" smtClean="0"/>
              <a:t>26-11-2021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4E33178-437F-4CD7-B2D9-CB4F716B1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8727B24-A70D-4847-9A7E-BDC5621E7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A21-E88C-421D-901E-17EDF6A7EA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5451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347C09F-A2AE-4548-9BF6-912BA7F08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BD8D-5BBE-4956-AEE7-808D1E8B37B4}" type="datetimeFigureOut">
              <a:rPr lang="nl-NL" smtClean="0"/>
              <a:t>26-11-2021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A06CCAD-AE3A-44AA-9660-4DF267E25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99BC91C-3427-48C9-BEC1-A7962A9A3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A21-E88C-421D-901E-17EDF6A7EA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0239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B1FD80-8C0B-48A0-A817-295199129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B85560-048A-46AD-B4F7-A1F219E91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A9C8722-8460-4BEE-9DBC-391AFBEFF1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CCF5A25-3BCE-4AD9-9592-F2B373EC1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BD8D-5BBE-4956-AEE7-808D1E8B37B4}" type="datetimeFigureOut">
              <a:rPr lang="nl-NL" smtClean="0"/>
              <a:t>26-11-2021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8175CAE-CDE7-44DD-8ECE-85F5A62F2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6D66133-D5D0-4AB9-8EB5-BFE9B014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A21-E88C-421D-901E-17EDF6A7EA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7230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E26B33-A114-4972-8B7A-2404C3120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806AEDF-CAEF-410F-BE42-75E1C48DAB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356ED97-73B4-455E-B341-26E7F601AC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D1FAB72-5B1F-482A-9C0A-149796EED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BD8D-5BBE-4956-AEE7-808D1E8B37B4}" type="datetimeFigureOut">
              <a:rPr lang="nl-NL" smtClean="0"/>
              <a:t>26-11-2021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A2C18C7-7D77-4082-B53F-55F90D9E3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1EE9BE8-3F9B-4072-9F86-842072775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3A21-E88C-421D-901E-17EDF6A7EA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1523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E6AEFA5-58B2-49F2-9664-F10882CB8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0A84DDF-0FF2-4D28-B2CF-ADD3E10FB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54235BF-8CB7-4D26-A5C1-5C7A8739E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3BD8D-5BBE-4956-AEE7-808D1E8B37B4}" type="datetimeFigureOut">
              <a:rPr lang="nl-NL" smtClean="0"/>
              <a:t>26-11-2021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734F47D-3AAC-4159-BB34-93C612ABD0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61AE2B4-9953-46B2-B0C7-86AD26ECFF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13A21-E88C-421D-901E-17EDF6A7EA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819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26-11-2021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883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6.jpeg"/><Relationship Id="rId4" Type="http://schemas.openxmlformats.org/officeDocument/2006/relationships/hyperlink" Target="http://marketingmannen-tv.nl/marketingmodellen/adoptiecurve-rogers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10" Type="http://schemas.openxmlformats.org/officeDocument/2006/relationships/image" Target="../media/image36.png"/><Relationship Id="rId4" Type="http://schemas.microsoft.com/office/2007/relationships/hdphoto" Target="../media/hdphoto1.wdp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6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218FED7-AB46-4296-A2AB-73E4BDC0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2060"/>
                </a:solidFill>
              </a:rPr>
              <a:t>Marktverkenning</a:t>
            </a:r>
            <a:endParaRPr lang="nl-NL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910A9D3-44B0-412E-9D51-FA1C2DD5E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3347" y="1736252"/>
            <a:ext cx="2562138" cy="2156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400" b="1" dirty="0"/>
              <a:t>IBS Thema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De nieuwe economie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 dirty="0">
                <a:solidFill>
                  <a:srgbClr val="FFC000"/>
                </a:solidFill>
              </a:rPr>
              <a:t> Marktverkenning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Financiën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De verborgen impact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Ondernemen</a:t>
            </a:r>
          </a:p>
        </p:txBody>
      </p:sp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B5E90D55-298E-4509-878D-C4E228CD5F8E}"/>
              </a:ext>
            </a:extLst>
          </p:cNvPr>
          <p:cNvSpPr txBox="1">
            <a:spLocks/>
          </p:cNvSpPr>
          <p:nvPr/>
        </p:nvSpPr>
        <p:spPr bwMode="auto">
          <a:xfrm>
            <a:off x="1917856" y="1712880"/>
            <a:ext cx="3920882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Begrippen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Marktsegmentatie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nl-NL" sz="2000" dirty="0">
                <a:solidFill>
                  <a:prstClr val="black"/>
                </a:solidFill>
                <a:latin typeface="Calibri" panose="020F0502020204030204"/>
                <a:cs typeface="Calibri"/>
              </a:rPr>
              <a:t> </a:t>
            </a:r>
            <a:r>
              <a:rPr lang="nl-NL" sz="2000" dirty="0" err="1">
                <a:solidFill>
                  <a:prstClr val="black"/>
                </a:solidFill>
                <a:latin typeface="Calibri" panose="020F0502020204030204"/>
                <a:cs typeface="Calibri"/>
              </a:rPr>
              <a:t>Empathy</a:t>
            </a:r>
            <a:r>
              <a:rPr lang="nl-NL" sz="2000" dirty="0">
                <a:solidFill>
                  <a:prstClr val="black"/>
                </a:solidFill>
                <a:latin typeface="Calibri" panose="020F0502020204030204"/>
                <a:cs typeface="Calibri"/>
              </a:rPr>
              <a:t> map / Value fit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SDP-model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nl-NL" sz="2000" dirty="0">
                <a:solidFill>
                  <a:prstClr val="black"/>
                </a:solidFill>
                <a:latin typeface="Calibri" panose="020F0502020204030204"/>
                <a:cs typeface="Calibri"/>
              </a:rPr>
              <a:t> Marketingmix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Adoptiecurve</a:t>
            </a:r>
          </a:p>
        </p:txBody>
      </p:sp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2D05C487-7FDA-4DD4-A64C-272352214795}"/>
              </a:ext>
            </a:extLst>
          </p:cNvPr>
          <p:cNvSpPr txBox="1">
            <a:spLocks/>
          </p:cNvSpPr>
          <p:nvPr/>
        </p:nvSpPr>
        <p:spPr bwMode="auto">
          <a:xfrm>
            <a:off x="603309" y="5736482"/>
            <a:ext cx="11241946" cy="32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3C8AD9AC-786C-41FA-8D3C-1F579EA918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5AF66FF2-65B5-4E75-80FB-1AD095EE08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8" name="Tijdelijke aanduiding voor inhoud 5">
            <a:extLst>
              <a:ext uri="{FF2B5EF4-FFF2-40B4-BE49-F238E27FC236}">
                <a16:creationId xmlns:a16="http://schemas.microsoft.com/office/drawing/2014/main" id="{D8729D5A-9FCE-424A-BA8D-CF5994EDB1B6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IBS Toetsing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Kennistoets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Ondernemingsplan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Vlog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72ADD984-4BEC-4118-974C-4F5B62A337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  <p:graphicFrame>
        <p:nvGraphicFramePr>
          <p:cNvPr id="11" name="Tabel 13">
            <a:extLst>
              <a:ext uri="{FF2B5EF4-FFF2-40B4-BE49-F238E27FC236}">
                <a16:creationId xmlns:a16="http://schemas.microsoft.com/office/drawing/2014/main" id="{3B013591-C311-4B43-9976-B192921C3C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952107"/>
              </p:ext>
            </p:extLst>
          </p:nvPr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rgbClr val="000644"/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3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3359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4959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nl-NL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</a:pPr>
            <a:endParaRPr lang="nl-NL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695400" y="709631"/>
            <a:ext cx="1116124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FF0000"/>
                </a:solidFill>
                <a:latin typeface="+mj-lt"/>
              </a:rPr>
              <a:t>Doelgroepanalyse</a:t>
            </a:r>
            <a:endParaRPr lang="nl-NL" sz="2400" b="1" dirty="0">
              <a:solidFill>
                <a:srgbClr val="FF0000"/>
              </a:solidFill>
              <a:latin typeface="+mj-lt"/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sz="2000" dirty="0">
                <a:latin typeface="+mj-lt"/>
              </a:rPr>
              <a:t>Analyseer jullie doelgroep op basis van:</a:t>
            </a:r>
          </a:p>
          <a:p>
            <a:endParaRPr lang="nl-NL" sz="2000" dirty="0">
              <a:latin typeface="+mj-lt"/>
            </a:endParaRPr>
          </a:p>
          <a:p>
            <a:pPr lvl="1"/>
            <a:r>
              <a:rPr lang="nl-NL" sz="2000" b="1" i="1" dirty="0">
                <a:latin typeface="+mj-lt"/>
              </a:rPr>
              <a:t>Geografische factoren </a:t>
            </a:r>
            <a:r>
              <a:rPr lang="nl-NL" sz="2000" dirty="0">
                <a:latin typeface="+mj-lt"/>
              </a:rPr>
              <a:t>(bijv. woonplaats, buurt en regio)</a:t>
            </a:r>
          </a:p>
          <a:p>
            <a:pPr lvl="1"/>
            <a:r>
              <a:rPr lang="nl-NL" sz="2000" b="1" i="1" dirty="0">
                <a:latin typeface="+mj-lt"/>
              </a:rPr>
              <a:t>Demografische factoren </a:t>
            </a:r>
            <a:r>
              <a:rPr lang="nl-NL" sz="2000" dirty="0">
                <a:latin typeface="+mj-lt"/>
              </a:rPr>
              <a:t>(bijv. leeftijd, geslacht, nationaliteit en gezinssamenstelling)</a:t>
            </a:r>
          </a:p>
          <a:p>
            <a:pPr lvl="1"/>
            <a:r>
              <a:rPr lang="nl-NL" sz="2000" b="1" i="1" dirty="0">
                <a:latin typeface="+mj-lt"/>
              </a:rPr>
              <a:t>Psychografische factoren </a:t>
            </a:r>
            <a:r>
              <a:rPr lang="nl-NL" sz="2000" dirty="0">
                <a:latin typeface="+mj-lt"/>
              </a:rPr>
              <a:t>(bijv. trendgevoelig, sportief, vegetarisch en milieubewust)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1" r="19652"/>
          <a:stretch/>
        </p:blipFill>
        <p:spPr>
          <a:xfrm>
            <a:off x="7822858" y="425291"/>
            <a:ext cx="1913818" cy="1684675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695399" y="3275215"/>
            <a:ext cx="91528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nl-NL" dirty="0"/>
              <a:t>In welke categorie van de </a:t>
            </a:r>
            <a:r>
              <a:rPr lang="nl-NL" b="1" i="1" dirty="0"/>
              <a:t>adoptiecurve</a:t>
            </a:r>
            <a:r>
              <a:rPr lang="nl-NL" dirty="0"/>
              <a:t> behoort jullie doelgroep?  </a:t>
            </a:r>
            <a:r>
              <a:rPr lang="nl-NL" dirty="0">
                <a:hlinkClick r:id="rId4"/>
              </a:rPr>
              <a:t>Meer info</a:t>
            </a:r>
            <a:endParaRPr lang="nl-NL" dirty="0"/>
          </a:p>
        </p:txBody>
      </p:sp>
      <p:pic>
        <p:nvPicPr>
          <p:cNvPr id="7" name="Picture 2" descr="Afbeeldingsresultaat voor adoptiecurv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778" y="4103171"/>
            <a:ext cx="4474615" cy="171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63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4959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nl-NL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</a:pPr>
            <a:endParaRPr lang="nl-NL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695400" y="709631"/>
            <a:ext cx="11161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FF0000"/>
                </a:solidFill>
                <a:latin typeface="+mj-lt"/>
              </a:rPr>
              <a:t>Adoptiecurve</a:t>
            </a:r>
            <a:endParaRPr lang="nl-NL" sz="24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052" name="Picture 4" descr="Afbeeldingsresultaat voor aida mod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937" y="1296784"/>
            <a:ext cx="4546165" cy="370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ep 8"/>
          <p:cNvGrpSpPr/>
          <p:nvPr/>
        </p:nvGrpSpPr>
        <p:grpSpPr>
          <a:xfrm>
            <a:off x="4715012" y="4642770"/>
            <a:ext cx="5793331" cy="1308087"/>
            <a:chOff x="4715012" y="4642770"/>
            <a:chExt cx="5793331" cy="1308087"/>
          </a:xfrm>
        </p:grpSpPr>
        <p:pic>
          <p:nvPicPr>
            <p:cNvPr id="8" name="Afbeelding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47313" y="4998662"/>
              <a:ext cx="1569488" cy="419566"/>
            </a:xfrm>
            <a:prstGeom prst="rect">
              <a:avLst/>
            </a:prstGeom>
          </p:spPr>
        </p:pic>
        <p:pic>
          <p:nvPicPr>
            <p:cNvPr id="2054" name="Picture 6" descr="Afbeeldingsresultaat voor repurchase ic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5012" y="4642770"/>
              <a:ext cx="1308087" cy="1308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kstvak 6"/>
            <p:cNvSpPr txBox="1"/>
            <p:nvPr/>
          </p:nvSpPr>
          <p:spPr>
            <a:xfrm>
              <a:off x="7416800" y="4883549"/>
              <a:ext cx="30915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 b="1" dirty="0">
                  <a:latin typeface="Bradley Hand ITC" panose="03070402050302030203" pitchFamily="66" charset="0"/>
                </a:rPr>
                <a:t>Adoptie</a:t>
              </a:r>
              <a:endParaRPr lang="nl-NL" b="1" dirty="0">
                <a:latin typeface="Bradley Hand ITC" panose="03070402050302030203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522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4959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nl-NL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</a:pPr>
            <a:endParaRPr lang="nl-NL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695400" y="709631"/>
            <a:ext cx="11161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FF0000"/>
                </a:solidFill>
                <a:latin typeface="+mj-lt"/>
              </a:rPr>
              <a:t>Adoptiecurve</a:t>
            </a:r>
            <a:endParaRPr lang="nl-NL" sz="24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050" name="Picture 2" descr="Afbeeldingsresultaat voor adoptiecur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5625"/>
            <a:ext cx="97536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36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4959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nl-NL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</a:pPr>
            <a:endParaRPr lang="nl-NL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695400" y="709631"/>
            <a:ext cx="11161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FF0000"/>
                </a:solidFill>
                <a:latin typeface="+mj-lt"/>
              </a:rPr>
              <a:t>Productlevenscyclus</a:t>
            </a:r>
            <a:endParaRPr lang="nl-NL" sz="24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6" name="Picture 2" descr="http://www.vilia.nl/site/images/stories/IDOO_rapport/figuur_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228286" y="1546956"/>
            <a:ext cx="7619925" cy="4682278"/>
          </a:xfrm>
          <a:prstGeom prst="rect">
            <a:avLst/>
          </a:prstGeom>
          <a:noFill/>
        </p:spPr>
      </p:pic>
      <p:pic>
        <p:nvPicPr>
          <p:cNvPr id="6146" name="Picture 2" descr="Afbeeldingsresultaat voor cybertru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746" y="3466209"/>
            <a:ext cx="1277321" cy="71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fbeeldingsresultaat voor cybertruck 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62"/>
          <a:stretch/>
        </p:blipFill>
        <p:spPr bwMode="auto">
          <a:xfrm>
            <a:off x="2869746" y="4281071"/>
            <a:ext cx="1279948" cy="52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justdrones.co.uk/media/wysiwyg/cx-20-dron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219" y="2394307"/>
            <a:ext cx="1504514" cy="85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www.heimweewinkel.nl/is-bin/intershop.static/WFS/org-hwshop-Site/org/nl_NL/L/872270046295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97639" y="1280645"/>
            <a:ext cx="1249392" cy="1249394"/>
          </a:xfrm>
          <a:prstGeom prst="rect">
            <a:avLst/>
          </a:prstGeom>
          <a:noFill/>
        </p:spPr>
      </p:pic>
      <p:pic>
        <p:nvPicPr>
          <p:cNvPr id="6150" name="Picture 6" descr="Afbeeldingsresultaat voor oordopjes 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3" r="12582" b="8085"/>
          <a:stretch/>
        </p:blipFill>
        <p:spPr bwMode="auto">
          <a:xfrm>
            <a:off x="8502153" y="1218650"/>
            <a:ext cx="1238246" cy="164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 descr="Afbeelding met binnen, tafel, klein, zitten&#10;&#10;Automatisch gegenereerde beschrijving">
            <a:extLst>
              <a:ext uri="{FF2B5EF4-FFF2-40B4-BE49-F238E27FC236}">
                <a16:creationId xmlns:a16="http://schemas.microsoft.com/office/drawing/2014/main" id="{110EE76D-84FF-4E70-9262-8F3ACCF7A89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456" y="2754627"/>
            <a:ext cx="1805067" cy="127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5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4959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nl-NL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</a:pPr>
            <a:endParaRPr lang="nl-NL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695400" y="709631"/>
            <a:ext cx="11161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FF0000"/>
                </a:solidFill>
                <a:latin typeface="+mj-lt"/>
              </a:rPr>
              <a:t>Productlevenscyclus </a:t>
            </a:r>
            <a:endParaRPr lang="nl-NL" sz="24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6" name="Picture 2" descr="http://www.vilia.nl/site/images/stories/IDOO_rapport/figuur_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320771" y="1355962"/>
            <a:ext cx="7619925" cy="4682278"/>
          </a:xfrm>
          <a:prstGeom prst="rect">
            <a:avLst/>
          </a:prstGeom>
          <a:noFill/>
        </p:spPr>
      </p:pic>
      <p:sp>
        <p:nvSpPr>
          <p:cNvPr id="2" name="Tekstvak 1"/>
          <p:cNvSpPr txBox="1"/>
          <p:nvPr/>
        </p:nvSpPr>
        <p:spPr>
          <a:xfrm>
            <a:off x="3136079" y="1904090"/>
            <a:ext cx="1192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Ma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4737056" y="1904089"/>
            <a:ext cx="715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Di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6127142" y="1904088"/>
            <a:ext cx="946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Wo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7366548" y="1904087"/>
            <a:ext cx="804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Do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8578847" y="1904086"/>
            <a:ext cx="652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Vr</a:t>
            </a:r>
          </a:p>
        </p:txBody>
      </p:sp>
    </p:spTree>
    <p:extLst>
      <p:ext uri="{BB962C8B-B14F-4D97-AF65-F5344CB8AC3E}">
        <p14:creationId xmlns:p14="http://schemas.microsoft.com/office/powerpoint/2010/main" val="26871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901846" y="624819"/>
            <a:ext cx="10515600" cy="144959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nl-NL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</a:pPr>
            <a:endParaRPr lang="nl-NL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695400" y="709631"/>
            <a:ext cx="11161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FF0000"/>
                </a:solidFill>
                <a:latin typeface="+mj-lt"/>
              </a:rPr>
              <a:t>Productlevenscyclus en adoptiecurve </a:t>
            </a:r>
            <a:endParaRPr lang="nl-NL" sz="24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6" name="Picture 2" descr="http://www.vilia.nl/site/images/stories/IDOO_rapport/figuur_14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 t="21258" b="8996"/>
          <a:stretch/>
        </p:blipFill>
        <p:spPr bwMode="auto">
          <a:xfrm>
            <a:off x="3156613" y="1440774"/>
            <a:ext cx="6238813" cy="2673804"/>
          </a:xfrm>
          <a:prstGeom prst="rect">
            <a:avLst/>
          </a:prstGeom>
          <a:noFill/>
        </p:spPr>
      </p:pic>
      <p:pic>
        <p:nvPicPr>
          <p:cNvPr id="12" name="Picture 2" descr="Afbeeldingsresultaat voor adoptiecurv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09"/>
          <a:stretch/>
        </p:blipFill>
        <p:spPr bwMode="auto">
          <a:xfrm>
            <a:off x="4915304" y="4114578"/>
            <a:ext cx="5588000" cy="193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72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80757"/>
          </a:xfrm>
        </p:spPr>
        <p:txBody>
          <a:bodyPr/>
          <a:lstStyle/>
          <a:p>
            <a:pPr algn="l"/>
            <a:r>
              <a:rPr lang="nl-NL" dirty="0"/>
              <a:t>Opdracht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471CF9A-22CA-4DF7-9C16-88720613E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292" y="2957890"/>
            <a:ext cx="10149415" cy="2005328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00E74E68-52AB-40E8-B339-F2EB9FED0D1F}"/>
              </a:ext>
            </a:extLst>
          </p:cNvPr>
          <p:cNvSpPr txBox="1"/>
          <p:nvPr/>
        </p:nvSpPr>
        <p:spPr>
          <a:xfrm>
            <a:off x="886691" y="2401455"/>
            <a:ext cx="978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dirty="0"/>
              <a:t>Werk bovenstaande theorie uit voor het onderdeel </a:t>
            </a:r>
            <a:r>
              <a:rPr lang="nl-NL" b="1" i="1" dirty="0" err="1"/>
              <a:t>Doelgroepanalyse</a:t>
            </a:r>
            <a:r>
              <a:rPr lang="nl-NL" dirty="0"/>
              <a:t> van het ondernemersverslag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EEDD5E5-C34B-4481-8E41-79F481470299}"/>
              </a:ext>
            </a:extLst>
          </p:cNvPr>
          <p:cNvSpPr txBox="1"/>
          <p:nvPr/>
        </p:nvSpPr>
        <p:spPr>
          <a:xfrm>
            <a:off x="886691" y="4705927"/>
            <a:ext cx="9781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nl-NL" dirty="0"/>
              <a:t>Zet jullie uitgewerkte bedrijfsidee in jullie </a:t>
            </a:r>
            <a:r>
              <a:rPr lang="nl-NL" dirty="0" err="1"/>
              <a:t>Teamskanaal</a:t>
            </a:r>
            <a:r>
              <a:rPr lang="nl-NL" dirty="0"/>
              <a:t>.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nl-NL" dirty="0"/>
              <a:t>Geef je maatschappelijk stage door aan Machiel of Thomas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nl-NL" dirty="0"/>
              <a:t>Rond het ruilspel en de marktplaats opdracht af.</a:t>
            </a:r>
          </a:p>
        </p:txBody>
      </p:sp>
    </p:spTree>
    <p:extLst>
      <p:ext uri="{BB962C8B-B14F-4D97-AF65-F5344CB8AC3E}">
        <p14:creationId xmlns:p14="http://schemas.microsoft.com/office/powerpoint/2010/main" val="2564263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BBF6B2-E3FF-4107-AD4E-B6EB63440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Vorige keer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951281-C62D-446B-86EF-BDEC675F98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7930" y="3145871"/>
            <a:ext cx="5181600" cy="3609932"/>
          </a:xfrm>
        </p:spPr>
        <p:txBody>
          <a:bodyPr/>
          <a:lstStyle/>
          <a:p>
            <a:pPr marL="0" indent="0">
              <a:buNone/>
            </a:pPr>
            <a:r>
              <a:rPr lang="nl-NL" b="1" dirty="0">
                <a:solidFill>
                  <a:srgbClr val="FFC000"/>
                </a:solidFill>
              </a:rPr>
              <a:t>Doelgroepsanalyse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E73678C-AD76-4939-9D2A-B3C942062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477" y="3154260"/>
            <a:ext cx="5181600" cy="3609933"/>
          </a:xfrm>
        </p:spPr>
        <p:txBody>
          <a:bodyPr/>
          <a:lstStyle/>
          <a:p>
            <a:pPr marL="0" indent="0" algn="r">
              <a:buNone/>
            </a:pPr>
            <a:r>
              <a:rPr lang="nl-NL" b="1" dirty="0">
                <a:solidFill>
                  <a:srgbClr val="0070C0"/>
                </a:solidFill>
              </a:rPr>
              <a:t>Marktanalyse</a:t>
            </a:r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6FA06AED-54D4-45B0-AC03-EB2B1F22147C}"/>
              </a:ext>
            </a:extLst>
          </p:cNvPr>
          <p:cNvSpPr/>
          <p:nvPr/>
        </p:nvSpPr>
        <p:spPr>
          <a:xfrm>
            <a:off x="437930" y="3849095"/>
            <a:ext cx="4645114" cy="907463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chthoek 6" descr="Kiosk">
            <a:extLst>
              <a:ext uri="{FF2B5EF4-FFF2-40B4-BE49-F238E27FC236}">
                <a16:creationId xmlns:a16="http://schemas.microsoft.com/office/drawing/2014/main" id="{CAA42829-F237-477F-B435-DDB59C7F7260}"/>
              </a:ext>
            </a:extLst>
          </p:cNvPr>
          <p:cNvSpPr/>
          <p:nvPr/>
        </p:nvSpPr>
        <p:spPr>
          <a:xfrm>
            <a:off x="578840" y="3984771"/>
            <a:ext cx="726194" cy="689709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99D18B2B-2BEC-4DAA-8A5B-0F256F0A68C1}"/>
              </a:ext>
            </a:extLst>
          </p:cNvPr>
          <p:cNvGrpSpPr/>
          <p:nvPr/>
        </p:nvGrpSpPr>
        <p:grpSpPr>
          <a:xfrm>
            <a:off x="1441621" y="3849095"/>
            <a:ext cx="4044148" cy="907463"/>
            <a:chOff x="1626308" y="1760675"/>
            <a:chExt cx="5562718" cy="1408059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213113E5-FFFF-44F4-A6ED-0D4E0786342C}"/>
                </a:ext>
              </a:extLst>
            </p:cNvPr>
            <p:cNvSpPr/>
            <p:nvPr/>
          </p:nvSpPr>
          <p:spPr>
            <a:xfrm>
              <a:off x="1626308" y="1760675"/>
              <a:ext cx="5008771" cy="140805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CA5E0BBE-DA6A-4212-9E77-EAAF9A42C1FB}"/>
                </a:ext>
              </a:extLst>
            </p:cNvPr>
            <p:cNvSpPr txBox="1"/>
            <p:nvPr/>
          </p:nvSpPr>
          <p:spPr>
            <a:xfrm>
              <a:off x="1626308" y="1760675"/>
              <a:ext cx="5562718" cy="14080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020" tIns="149020" rIns="149020" bIns="149020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1600" kern="1200" dirty="0"/>
                <a:t>Jouw producten/ diensten gaan kopen</a:t>
              </a:r>
              <a:endParaRPr lang="en-US" sz="1600" kern="1200" dirty="0"/>
            </a:p>
          </p:txBody>
        </p:sp>
      </p:grpSp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B98C7062-1F8B-4C81-9304-B57118D43BE3}"/>
              </a:ext>
            </a:extLst>
          </p:cNvPr>
          <p:cNvSpPr/>
          <p:nvPr/>
        </p:nvSpPr>
        <p:spPr>
          <a:xfrm>
            <a:off x="2417733" y="1575738"/>
            <a:ext cx="6635080" cy="1408059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hthoek 11" descr="Question mark">
            <a:extLst>
              <a:ext uri="{FF2B5EF4-FFF2-40B4-BE49-F238E27FC236}">
                <a16:creationId xmlns:a16="http://schemas.microsoft.com/office/drawing/2014/main" id="{98026586-26D0-4648-AEF9-1EB85FEBCB13}"/>
              </a:ext>
            </a:extLst>
          </p:cNvPr>
          <p:cNvSpPr/>
          <p:nvPr/>
        </p:nvSpPr>
        <p:spPr>
          <a:xfrm>
            <a:off x="2843670" y="1892552"/>
            <a:ext cx="774432" cy="774432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3673F46F-A76C-42E6-9110-EA813B817818}"/>
              </a:ext>
            </a:extLst>
          </p:cNvPr>
          <p:cNvGrpSpPr/>
          <p:nvPr/>
        </p:nvGrpSpPr>
        <p:grpSpPr>
          <a:xfrm>
            <a:off x="4044041" y="1575738"/>
            <a:ext cx="5008771" cy="1408059"/>
            <a:chOff x="1626308" y="601"/>
            <a:chExt cx="5008771" cy="1408059"/>
          </a:xfrm>
        </p:grpSpPr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ACD7767F-8A4D-4B09-9123-AB342A2D5275}"/>
                </a:ext>
              </a:extLst>
            </p:cNvPr>
            <p:cNvSpPr/>
            <p:nvPr/>
          </p:nvSpPr>
          <p:spPr>
            <a:xfrm>
              <a:off x="1626308" y="601"/>
              <a:ext cx="5008771" cy="140805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095667DF-332E-4487-BE5D-BB6F6974EF87}"/>
                </a:ext>
              </a:extLst>
            </p:cNvPr>
            <p:cNvSpPr txBox="1"/>
            <p:nvPr/>
          </p:nvSpPr>
          <p:spPr>
            <a:xfrm>
              <a:off x="1626308" y="601"/>
              <a:ext cx="5008771" cy="14080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020" tIns="149020" rIns="149020" bIns="149020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2500" kern="1200"/>
                <a:t>Je wilt onderzoeken/ weten wie:</a:t>
              </a:r>
              <a:endParaRPr lang="en-US" sz="2500" kern="1200"/>
            </a:p>
          </p:txBody>
        </p:sp>
      </p:grp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285E65A4-FEDD-40D2-BD90-AA2CF7BAABFD}"/>
              </a:ext>
            </a:extLst>
          </p:cNvPr>
          <p:cNvSpPr/>
          <p:nvPr/>
        </p:nvSpPr>
        <p:spPr>
          <a:xfrm>
            <a:off x="6003523" y="3874203"/>
            <a:ext cx="5503141" cy="8823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Rechthoek 16" descr="Tag">
            <a:extLst>
              <a:ext uri="{FF2B5EF4-FFF2-40B4-BE49-F238E27FC236}">
                <a16:creationId xmlns:a16="http://schemas.microsoft.com/office/drawing/2014/main" id="{8273333B-FAE3-4021-8F98-45D168FA61D4}"/>
              </a:ext>
            </a:extLst>
          </p:cNvPr>
          <p:cNvSpPr/>
          <p:nvPr/>
        </p:nvSpPr>
        <p:spPr>
          <a:xfrm>
            <a:off x="10603893" y="3928165"/>
            <a:ext cx="774432" cy="774432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8" name="Groep 17">
            <a:extLst>
              <a:ext uri="{FF2B5EF4-FFF2-40B4-BE49-F238E27FC236}">
                <a16:creationId xmlns:a16="http://schemas.microsoft.com/office/drawing/2014/main" id="{2A3E69B2-D8CB-4000-926B-1FFFC368115E}"/>
              </a:ext>
            </a:extLst>
          </p:cNvPr>
          <p:cNvGrpSpPr/>
          <p:nvPr/>
        </p:nvGrpSpPr>
        <p:grpSpPr>
          <a:xfrm>
            <a:off x="6497893" y="3861648"/>
            <a:ext cx="5008771" cy="1420613"/>
            <a:chOff x="1626308" y="3508195"/>
            <a:chExt cx="5008771" cy="1420613"/>
          </a:xfrm>
        </p:grpSpPr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60E6BFA2-8EAE-4103-BE39-1330722FA083}"/>
                </a:ext>
              </a:extLst>
            </p:cNvPr>
            <p:cNvSpPr/>
            <p:nvPr/>
          </p:nvSpPr>
          <p:spPr>
            <a:xfrm>
              <a:off x="1626308" y="3520749"/>
              <a:ext cx="5008771" cy="140805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CD96301F-ECC0-4021-A73B-C358C5448511}"/>
                </a:ext>
              </a:extLst>
            </p:cNvPr>
            <p:cNvSpPr txBox="1"/>
            <p:nvPr/>
          </p:nvSpPr>
          <p:spPr>
            <a:xfrm>
              <a:off x="2416092" y="3508195"/>
              <a:ext cx="3564646" cy="8823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020" tIns="149020" rIns="149020" bIns="149020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1600" kern="1200" dirty="0"/>
                <a:t>Vergelijkbare producten verkopen</a:t>
              </a:r>
              <a:endParaRPr lang="en-US" sz="2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17237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BBF6B2-E3FF-4107-AD4E-B6EB63440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Vorige keer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951281-C62D-446B-86EF-BDEC675F98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4374" y="1690688"/>
            <a:ext cx="5181600" cy="3609932"/>
          </a:xfrm>
        </p:spPr>
        <p:txBody>
          <a:bodyPr/>
          <a:lstStyle/>
          <a:p>
            <a:pPr marL="0" indent="0">
              <a:buNone/>
            </a:pPr>
            <a:r>
              <a:rPr lang="nl-NL" b="1" dirty="0">
                <a:solidFill>
                  <a:srgbClr val="FFC000"/>
                </a:solidFill>
              </a:rPr>
              <a:t>Doelgroepsanalyse</a:t>
            </a:r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6FA06AED-54D4-45B0-AC03-EB2B1F22147C}"/>
              </a:ext>
            </a:extLst>
          </p:cNvPr>
          <p:cNvSpPr/>
          <p:nvPr/>
        </p:nvSpPr>
        <p:spPr>
          <a:xfrm>
            <a:off x="404374" y="2393912"/>
            <a:ext cx="4645114" cy="907463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chthoek 6" descr="Kiosk">
            <a:extLst>
              <a:ext uri="{FF2B5EF4-FFF2-40B4-BE49-F238E27FC236}">
                <a16:creationId xmlns:a16="http://schemas.microsoft.com/office/drawing/2014/main" id="{CAA42829-F237-477F-B435-DDB59C7F7260}"/>
              </a:ext>
            </a:extLst>
          </p:cNvPr>
          <p:cNvSpPr/>
          <p:nvPr/>
        </p:nvSpPr>
        <p:spPr>
          <a:xfrm>
            <a:off x="545284" y="2529588"/>
            <a:ext cx="726194" cy="689709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99D18B2B-2BEC-4DAA-8A5B-0F256F0A68C1}"/>
              </a:ext>
            </a:extLst>
          </p:cNvPr>
          <p:cNvGrpSpPr/>
          <p:nvPr/>
        </p:nvGrpSpPr>
        <p:grpSpPr>
          <a:xfrm>
            <a:off x="1408065" y="2393912"/>
            <a:ext cx="4044148" cy="907463"/>
            <a:chOff x="1626308" y="1760675"/>
            <a:chExt cx="5562718" cy="1408059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213113E5-FFFF-44F4-A6ED-0D4E0786342C}"/>
                </a:ext>
              </a:extLst>
            </p:cNvPr>
            <p:cNvSpPr/>
            <p:nvPr/>
          </p:nvSpPr>
          <p:spPr>
            <a:xfrm>
              <a:off x="1626308" y="1760675"/>
              <a:ext cx="5008771" cy="140805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CA5E0BBE-DA6A-4212-9E77-EAAF9A42C1FB}"/>
                </a:ext>
              </a:extLst>
            </p:cNvPr>
            <p:cNvSpPr txBox="1"/>
            <p:nvPr/>
          </p:nvSpPr>
          <p:spPr>
            <a:xfrm>
              <a:off x="1626308" y="1760675"/>
              <a:ext cx="5562718" cy="14080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020" tIns="149020" rIns="149020" bIns="149020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1600" kern="1200" dirty="0"/>
                <a:t>Jouw producten/ diensten gaan kopen</a:t>
              </a:r>
              <a:endParaRPr lang="en-US" sz="1600" kern="1200" dirty="0"/>
            </a:p>
          </p:txBody>
        </p:sp>
      </p:grpSp>
      <p:sp>
        <p:nvSpPr>
          <p:cNvPr id="22" name="Tekstvak 21">
            <a:extLst>
              <a:ext uri="{FF2B5EF4-FFF2-40B4-BE49-F238E27FC236}">
                <a16:creationId xmlns:a16="http://schemas.microsoft.com/office/drawing/2014/main" id="{CA33A045-2E53-415C-9A47-89683EB4EB74}"/>
              </a:ext>
            </a:extLst>
          </p:cNvPr>
          <p:cNvSpPr txBox="1"/>
          <p:nvPr/>
        </p:nvSpPr>
        <p:spPr>
          <a:xfrm>
            <a:off x="404374" y="3668752"/>
            <a:ext cx="4645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Segmenteren van de markt op basis van:</a:t>
            </a:r>
          </a:p>
        </p:txBody>
      </p:sp>
      <p:grpSp>
        <p:nvGrpSpPr>
          <p:cNvPr id="24" name="Groep 23">
            <a:extLst>
              <a:ext uri="{FF2B5EF4-FFF2-40B4-BE49-F238E27FC236}">
                <a16:creationId xmlns:a16="http://schemas.microsoft.com/office/drawing/2014/main" id="{3D8F1C24-1C5C-461D-94AC-7E538F232A7F}"/>
              </a:ext>
            </a:extLst>
          </p:cNvPr>
          <p:cNvGrpSpPr/>
          <p:nvPr/>
        </p:nvGrpSpPr>
        <p:grpSpPr>
          <a:xfrm>
            <a:off x="5931016" y="1674159"/>
            <a:ext cx="5422783" cy="1754841"/>
            <a:chOff x="5931016" y="1674159"/>
            <a:chExt cx="5422783" cy="1754841"/>
          </a:xfrm>
        </p:grpSpPr>
        <p:pic>
          <p:nvPicPr>
            <p:cNvPr id="26" name="Picture 6" descr="Hoe bereik je je doelgroep? | Roos' mediablog">
              <a:extLst>
                <a:ext uri="{FF2B5EF4-FFF2-40B4-BE49-F238E27FC236}">
                  <a16:creationId xmlns:a16="http://schemas.microsoft.com/office/drawing/2014/main" id="{EE0A335F-F7FD-4BE0-B788-6C3E3DB87F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85"/>
            <a:stretch/>
          </p:blipFill>
          <p:spPr bwMode="auto">
            <a:xfrm>
              <a:off x="5931016" y="1674159"/>
              <a:ext cx="5422783" cy="1710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8A2CADDC-034A-4C3B-BA23-0714AD1189C5}"/>
                </a:ext>
              </a:extLst>
            </p:cNvPr>
            <p:cNvSpPr/>
            <p:nvPr/>
          </p:nvSpPr>
          <p:spPr>
            <a:xfrm>
              <a:off x="7466202" y="3235811"/>
              <a:ext cx="242596" cy="1931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n>
                  <a:solidFill>
                    <a:schemeClr val="bg1"/>
                  </a:solidFill>
                </a:ln>
              </a:endParaRPr>
            </a:p>
          </p:txBody>
        </p:sp>
      </p:grpSp>
      <p:pic>
        <p:nvPicPr>
          <p:cNvPr id="1030" name="Picture 6" descr="Hoe bereik je je doelgroep? | Roos' mediablog">
            <a:extLst>
              <a:ext uri="{FF2B5EF4-FFF2-40B4-BE49-F238E27FC236}">
                <a16:creationId xmlns:a16="http://schemas.microsoft.com/office/drawing/2014/main" id="{3C7DB2D0-E9C8-4997-984C-87255D0C1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016" y="1674159"/>
            <a:ext cx="5422783" cy="437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kstvak 29">
            <a:extLst>
              <a:ext uri="{FF2B5EF4-FFF2-40B4-BE49-F238E27FC236}">
                <a16:creationId xmlns:a16="http://schemas.microsoft.com/office/drawing/2014/main" id="{65D2F9B2-CD98-4849-924E-9683D9A12024}"/>
              </a:ext>
            </a:extLst>
          </p:cNvPr>
          <p:cNvSpPr txBox="1"/>
          <p:nvPr/>
        </p:nvSpPr>
        <p:spPr>
          <a:xfrm>
            <a:off x="838200" y="4190669"/>
            <a:ext cx="610299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b="1" dirty="0"/>
              <a:t>Demografische</a:t>
            </a:r>
            <a:r>
              <a:rPr lang="nl-NL" dirty="0"/>
              <a:t> kenmerken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b="1" dirty="0"/>
              <a:t>Psychografische</a:t>
            </a:r>
            <a:r>
              <a:rPr lang="nl-NL" dirty="0"/>
              <a:t> kenmerken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b="1" dirty="0"/>
              <a:t>Geografische</a:t>
            </a:r>
            <a:r>
              <a:rPr lang="nl-NL" dirty="0"/>
              <a:t> kenmerken</a:t>
            </a:r>
          </a:p>
        </p:txBody>
      </p:sp>
    </p:spTree>
    <p:extLst>
      <p:ext uri="{BB962C8B-B14F-4D97-AF65-F5344CB8AC3E}">
        <p14:creationId xmlns:p14="http://schemas.microsoft.com/office/powerpoint/2010/main" val="117457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BBF6B2-E3FF-4107-AD4E-B6EB63440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Vorige keer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951281-C62D-446B-86EF-BDEC675F98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4374" y="1690688"/>
            <a:ext cx="5181600" cy="3609932"/>
          </a:xfrm>
        </p:spPr>
        <p:txBody>
          <a:bodyPr/>
          <a:lstStyle/>
          <a:p>
            <a:pPr marL="0" indent="0">
              <a:buNone/>
            </a:pPr>
            <a:r>
              <a:rPr lang="nl-NL" b="1" dirty="0">
                <a:solidFill>
                  <a:srgbClr val="FFC000"/>
                </a:solidFill>
              </a:rPr>
              <a:t>Doelgroepsanalyse</a:t>
            </a:r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6FA06AED-54D4-45B0-AC03-EB2B1F22147C}"/>
              </a:ext>
            </a:extLst>
          </p:cNvPr>
          <p:cNvSpPr/>
          <p:nvPr/>
        </p:nvSpPr>
        <p:spPr>
          <a:xfrm>
            <a:off x="404374" y="2393912"/>
            <a:ext cx="4645114" cy="907463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chthoek 6" descr="Kiosk">
            <a:extLst>
              <a:ext uri="{FF2B5EF4-FFF2-40B4-BE49-F238E27FC236}">
                <a16:creationId xmlns:a16="http://schemas.microsoft.com/office/drawing/2014/main" id="{CAA42829-F237-477F-B435-DDB59C7F7260}"/>
              </a:ext>
            </a:extLst>
          </p:cNvPr>
          <p:cNvSpPr/>
          <p:nvPr/>
        </p:nvSpPr>
        <p:spPr>
          <a:xfrm>
            <a:off x="545284" y="2529588"/>
            <a:ext cx="726194" cy="689709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99D18B2B-2BEC-4DAA-8A5B-0F256F0A68C1}"/>
              </a:ext>
            </a:extLst>
          </p:cNvPr>
          <p:cNvGrpSpPr/>
          <p:nvPr/>
        </p:nvGrpSpPr>
        <p:grpSpPr>
          <a:xfrm>
            <a:off x="1408065" y="2393912"/>
            <a:ext cx="4044148" cy="907463"/>
            <a:chOff x="1626308" y="1760675"/>
            <a:chExt cx="5562718" cy="1408059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213113E5-FFFF-44F4-A6ED-0D4E0786342C}"/>
                </a:ext>
              </a:extLst>
            </p:cNvPr>
            <p:cNvSpPr/>
            <p:nvPr/>
          </p:nvSpPr>
          <p:spPr>
            <a:xfrm>
              <a:off x="1626308" y="1760675"/>
              <a:ext cx="5008771" cy="140805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CA5E0BBE-DA6A-4212-9E77-EAAF9A42C1FB}"/>
                </a:ext>
              </a:extLst>
            </p:cNvPr>
            <p:cNvSpPr txBox="1"/>
            <p:nvPr/>
          </p:nvSpPr>
          <p:spPr>
            <a:xfrm>
              <a:off x="1626308" y="1760675"/>
              <a:ext cx="5562718" cy="14080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020" tIns="149020" rIns="149020" bIns="149020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1600" kern="1200" dirty="0"/>
                <a:t>Jouw producten/ diensten gaan kopen</a:t>
              </a:r>
              <a:endParaRPr lang="en-US" sz="1600" kern="1200" dirty="0"/>
            </a:p>
          </p:txBody>
        </p:sp>
      </p:grpSp>
      <p:pic>
        <p:nvPicPr>
          <p:cNvPr id="2050" name="Picture 2" descr="De onbereikbare klant: hoe val je op?">
            <a:extLst>
              <a:ext uri="{FF2B5EF4-FFF2-40B4-BE49-F238E27FC236}">
                <a16:creationId xmlns:a16="http://schemas.microsoft.com/office/drawing/2014/main" id="{B75FC6B2-0FA3-4C7E-9AC2-DDDA468293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82"/>
          <a:stretch/>
        </p:blipFill>
        <p:spPr bwMode="auto">
          <a:xfrm>
            <a:off x="5483314" y="2459333"/>
            <a:ext cx="6688185" cy="315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CE0EB4E6-FD15-43DD-B9AB-98C6C1B0DBC5}"/>
              </a:ext>
            </a:extLst>
          </p:cNvPr>
          <p:cNvSpPr txBox="1"/>
          <p:nvPr/>
        </p:nvSpPr>
        <p:spPr>
          <a:xfrm>
            <a:off x="404374" y="3668752"/>
            <a:ext cx="4645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Segmenteren van de markt op basis van: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1F16730-BA86-4206-BD52-665852DDDF2B}"/>
              </a:ext>
            </a:extLst>
          </p:cNvPr>
          <p:cNvSpPr txBox="1"/>
          <p:nvPr/>
        </p:nvSpPr>
        <p:spPr>
          <a:xfrm>
            <a:off x="838200" y="4190669"/>
            <a:ext cx="610299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b="1" dirty="0"/>
              <a:t>Demografische</a:t>
            </a:r>
            <a:r>
              <a:rPr lang="nl-NL" dirty="0"/>
              <a:t> kenmerken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b="1" dirty="0"/>
              <a:t>Psychografische</a:t>
            </a:r>
            <a:r>
              <a:rPr lang="nl-NL" dirty="0"/>
              <a:t> kenmerken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b="1" dirty="0"/>
              <a:t>Geografische</a:t>
            </a:r>
            <a:r>
              <a:rPr lang="nl-NL" dirty="0"/>
              <a:t> kenmerken</a:t>
            </a:r>
          </a:p>
        </p:txBody>
      </p:sp>
    </p:spTree>
    <p:extLst>
      <p:ext uri="{BB962C8B-B14F-4D97-AF65-F5344CB8AC3E}">
        <p14:creationId xmlns:p14="http://schemas.microsoft.com/office/powerpoint/2010/main" val="1203551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3048" y="983080"/>
            <a:ext cx="6996951" cy="1383740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 err="1"/>
              <a:t>Empathy</a:t>
            </a:r>
            <a:r>
              <a:rPr lang="nl-NL" b="1" dirty="0"/>
              <a:t> map</a:t>
            </a:r>
            <a:endParaRPr lang="nl-NL" dirty="0"/>
          </a:p>
          <a:p>
            <a:endParaRPr lang="nl-NL" dirty="0"/>
          </a:p>
        </p:txBody>
      </p:sp>
      <p:pic>
        <p:nvPicPr>
          <p:cNvPr id="6" name="Tijdelijke aanduiding voor inhoud 4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7281" t="8345" r="38917" b="19888"/>
          <a:stretch/>
        </p:blipFill>
        <p:spPr>
          <a:xfrm>
            <a:off x="6715350" y="2065058"/>
            <a:ext cx="5080100" cy="3809862"/>
          </a:xfrm>
          <a:prstGeom prst="rect">
            <a:avLst/>
          </a:prstGeom>
        </p:spPr>
      </p:pic>
      <p:pic>
        <p:nvPicPr>
          <p:cNvPr id="9" name="Tijdelijke aanduiding voor inhoud 4"/>
          <p:cNvPicPr>
            <a:picLocks noGrp="1" noChangeAspect="1"/>
          </p:cNvPicPr>
          <p:nvPr>
            <p:ph sz="half" idx="1"/>
          </p:nvPr>
        </p:nvPicPr>
        <p:blipFill rotWithShape="1">
          <a:blip r:embed="rId4"/>
          <a:srcRect l="7445" t="8776" r="39154" b="19291"/>
          <a:stretch/>
        </p:blipFill>
        <p:spPr>
          <a:xfrm>
            <a:off x="699052" y="2065058"/>
            <a:ext cx="5030647" cy="3809862"/>
          </a:xfrm>
          <a:prstGeom prst="rect">
            <a:avLst/>
          </a:prstGeom>
        </p:spPr>
      </p:pic>
      <p:cxnSp>
        <p:nvCxnSpPr>
          <p:cNvPr id="4" name="Rechte verbindingslijn met pijl 3"/>
          <p:cNvCxnSpPr/>
          <p:nvPr/>
        </p:nvCxnSpPr>
        <p:spPr>
          <a:xfrm>
            <a:off x="4483177" y="3270325"/>
            <a:ext cx="3726545" cy="19527"/>
          </a:xfrm>
          <a:prstGeom prst="straightConnector1">
            <a:avLst/>
          </a:prstGeom>
          <a:ln w="6985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/>
          <p:nvPr/>
        </p:nvCxnSpPr>
        <p:spPr>
          <a:xfrm>
            <a:off x="4483177" y="4679943"/>
            <a:ext cx="3726545" cy="19527"/>
          </a:xfrm>
          <a:prstGeom prst="straightConnector1">
            <a:avLst/>
          </a:prstGeom>
          <a:ln w="6985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el 1">
            <a:extLst>
              <a:ext uri="{FF2B5EF4-FFF2-40B4-BE49-F238E27FC236}">
                <a16:creationId xmlns:a16="http://schemas.microsoft.com/office/drawing/2014/main" id="{6BDA7027-E091-4CCC-A5B5-4ED012622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/>
              <a:t>Vorige keer</a:t>
            </a:r>
          </a:p>
        </p:txBody>
      </p:sp>
    </p:spTree>
    <p:extLst>
      <p:ext uri="{BB962C8B-B14F-4D97-AF65-F5344CB8AC3E}">
        <p14:creationId xmlns:p14="http://schemas.microsoft.com/office/powerpoint/2010/main" val="161577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BBF6B2-E3FF-4107-AD4E-B6EB63440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SDP model</a:t>
            </a:r>
          </a:p>
        </p:txBody>
      </p:sp>
      <p:pic>
        <p:nvPicPr>
          <p:cNvPr id="3074" name="Picture 2" descr="Resultaatgericht segmenteren met het SDP-model - OMCBase">
            <a:extLst>
              <a:ext uri="{FF2B5EF4-FFF2-40B4-BE49-F238E27FC236}">
                <a16:creationId xmlns:a16="http://schemas.microsoft.com/office/drawing/2014/main" id="{211E8C85-6A6E-491E-B3B1-EA7328C748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2"/>
          <a:stretch/>
        </p:blipFill>
        <p:spPr bwMode="auto">
          <a:xfrm>
            <a:off x="838200" y="1538288"/>
            <a:ext cx="5557838" cy="439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oe bereik je je doelgroep? | Roos' mediablog">
            <a:extLst>
              <a:ext uri="{FF2B5EF4-FFF2-40B4-BE49-F238E27FC236}">
                <a16:creationId xmlns:a16="http://schemas.microsoft.com/office/drawing/2014/main" id="{DC1C54CD-58ED-4971-BE87-2E6DAFB40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1027906"/>
            <a:ext cx="2257426" cy="182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oe bereik je je doelgroep? | Roos' mediablog">
            <a:extLst>
              <a:ext uri="{FF2B5EF4-FFF2-40B4-BE49-F238E27FC236}">
                <a16:creationId xmlns:a16="http://schemas.microsoft.com/office/drawing/2014/main" id="{79266AA4-349F-4886-A7CD-4BBCFECEF9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2" t="63639" r="35782"/>
          <a:stretch/>
        </p:blipFill>
        <p:spPr bwMode="auto">
          <a:xfrm>
            <a:off x="8129588" y="3394031"/>
            <a:ext cx="723900" cy="68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oe bereik je je doelgroep? | Roos' mediablog">
            <a:extLst>
              <a:ext uri="{FF2B5EF4-FFF2-40B4-BE49-F238E27FC236}">
                <a16:creationId xmlns:a16="http://schemas.microsoft.com/office/drawing/2014/main" id="{FAEB7781-46A0-42E1-ADEC-5DDE77CA5F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6" t="39264" r="43460" b="35568"/>
          <a:stretch/>
        </p:blipFill>
        <p:spPr bwMode="auto">
          <a:xfrm>
            <a:off x="8310563" y="2858208"/>
            <a:ext cx="361950" cy="45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oe bereik je je doelgroep? | Roos' mediablog">
            <a:extLst>
              <a:ext uri="{FF2B5EF4-FFF2-40B4-BE49-F238E27FC236}">
                <a16:creationId xmlns:a16="http://schemas.microsoft.com/office/drawing/2014/main" id="{CFBFBDE5-F173-4C40-BA88-8883160107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6" t="39264" r="43460" b="35568"/>
          <a:stretch/>
        </p:blipFill>
        <p:spPr bwMode="auto">
          <a:xfrm>
            <a:off x="8310563" y="4167172"/>
            <a:ext cx="361950" cy="45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redbull logo vector - Free Large Images | Bull logo, Red bull, Vector logo">
            <a:extLst>
              <a:ext uri="{FF2B5EF4-FFF2-40B4-BE49-F238E27FC236}">
                <a16:creationId xmlns:a16="http://schemas.microsoft.com/office/drawing/2014/main" id="{EA900AD1-9166-4797-A893-8DB4AADDA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732" y="4712520"/>
            <a:ext cx="1725612" cy="115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60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BBF6B2-E3FF-4107-AD4E-B6EB63440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Vorige keer</a:t>
            </a:r>
          </a:p>
        </p:txBody>
      </p:sp>
      <p:pic>
        <p:nvPicPr>
          <p:cNvPr id="6146" name="Picture 2" descr="Marketingmix - Economielokaal Mavo">
            <a:extLst>
              <a:ext uri="{FF2B5EF4-FFF2-40B4-BE49-F238E27FC236}">
                <a16:creationId xmlns:a16="http://schemas.microsoft.com/office/drawing/2014/main" id="{4662B887-D458-487B-8875-7ABEFCC6D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476" y="958779"/>
            <a:ext cx="5362274" cy="494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D814E946-C4E1-47B4-9E45-7C9C6D334EC5}"/>
              </a:ext>
            </a:extLst>
          </p:cNvPr>
          <p:cNvSpPr txBox="1"/>
          <p:nvPr/>
        </p:nvSpPr>
        <p:spPr>
          <a:xfrm>
            <a:off x="838200" y="1763752"/>
            <a:ext cx="4645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Marketingmix</a:t>
            </a:r>
          </a:p>
          <a:p>
            <a:endParaRPr lang="nl-NL" b="1" dirty="0"/>
          </a:p>
          <a:p>
            <a:r>
              <a:rPr lang="nl-NL" i="1" dirty="0" err="1"/>
              <a:t>Hèt</a:t>
            </a:r>
            <a:r>
              <a:rPr lang="nl-NL" i="1" dirty="0"/>
              <a:t> ‘recept’ </a:t>
            </a: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dat bepaalt of een onderneming succes heeft of niet.</a:t>
            </a:r>
            <a:endParaRPr lang="nl-NL" i="1" dirty="0"/>
          </a:p>
        </p:txBody>
      </p:sp>
      <p:pic>
        <p:nvPicPr>
          <p:cNvPr id="6148" name="Picture 4" descr="recept-illustratie-vegetarische-tartiflette-irms. Geillustreerd recept van  Irms voor Casa Boslimpré. Een heerlijke m… | Voedsel illustraties, Eten  recepten, Voedsel">
            <a:extLst>
              <a:ext uri="{FF2B5EF4-FFF2-40B4-BE49-F238E27FC236}">
                <a16:creationId xmlns:a16="http://schemas.microsoft.com/office/drawing/2014/main" id="{C9AFA3E0-3F1B-49F5-A75E-3A555E766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3143204"/>
            <a:ext cx="1817597" cy="2571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85824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80757"/>
          </a:xfrm>
        </p:spPr>
        <p:txBody>
          <a:bodyPr/>
          <a:lstStyle/>
          <a:p>
            <a:r>
              <a:rPr lang="nl-NL" dirty="0"/>
              <a:t>Doelgroepanalyse (deel 2)</a:t>
            </a:r>
          </a:p>
        </p:txBody>
      </p:sp>
      <p:pic>
        <p:nvPicPr>
          <p:cNvPr id="1032" name="Picture 8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24" y="2233987"/>
            <a:ext cx="7987152" cy="339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80757"/>
          </a:xfrm>
        </p:spPr>
        <p:txBody>
          <a:bodyPr/>
          <a:lstStyle/>
          <a:p>
            <a:r>
              <a:rPr lang="nl-NL" dirty="0"/>
              <a:t>Doelgroepanalyse (deel 2)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471CF9A-22CA-4DF7-9C16-88720613E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292" y="2976871"/>
            <a:ext cx="10149415" cy="200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46434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3" ma:contentTypeDescription="Een nieuw document maken." ma:contentTypeScope="" ma:versionID="bd0271150be9f8e9bec974e355b2f8a7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59377b08247893b8b844217c25199b5d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FD1D09-031F-4C1E-952A-6CFE8515FC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DC0398-329C-479A-8492-4302F75992F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4310242-842B-4CB0-92E1-946A6F3D5D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490</Words>
  <Application>Microsoft Office PowerPoint</Application>
  <PresentationFormat>Breedbeeld</PresentationFormat>
  <Paragraphs>113</Paragraphs>
  <Slides>16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16</vt:i4>
      </vt:variant>
    </vt:vector>
  </HeadingPairs>
  <TitlesOfParts>
    <vt:vector size="24" baseType="lpstr">
      <vt:lpstr>Arial</vt:lpstr>
      <vt:lpstr>Arial</vt:lpstr>
      <vt:lpstr>Bradley Hand ITC</vt:lpstr>
      <vt:lpstr>Calibri</vt:lpstr>
      <vt:lpstr>Calibri Light</vt:lpstr>
      <vt:lpstr>Wingdings</vt:lpstr>
      <vt:lpstr>Kantoorthema</vt:lpstr>
      <vt:lpstr>1_Kantoorthema</vt:lpstr>
      <vt:lpstr>Marktverkenning</vt:lpstr>
      <vt:lpstr>Vorige keer </vt:lpstr>
      <vt:lpstr>Vorige keer</vt:lpstr>
      <vt:lpstr>Vorige keer</vt:lpstr>
      <vt:lpstr>Vorige keer</vt:lpstr>
      <vt:lpstr>SDP model</vt:lpstr>
      <vt:lpstr>Vorige keer</vt:lpstr>
      <vt:lpstr>Doelgroepanalyse (deel 2)</vt:lpstr>
      <vt:lpstr>Doelgroepanalyse (deel 2)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Opdracht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Marktverkenning</dc:title>
  <dc:creator>Thomas Noordeloos</dc:creator>
  <cp:lastModifiedBy>Thomas Noordeloos</cp:lastModifiedBy>
  <cp:revision>1</cp:revision>
  <dcterms:created xsi:type="dcterms:W3CDTF">2021-11-25T12:19:46Z</dcterms:created>
  <dcterms:modified xsi:type="dcterms:W3CDTF">2021-11-26T11:50:22Z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</Properties>
</file>